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1" r:id="rId2"/>
    <p:sldId id="257" r:id="rId3"/>
    <p:sldId id="262" r:id="rId4"/>
    <p:sldId id="264" r:id="rId5"/>
    <p:sldId id="270" r:id="rId6"/>
    <p:sldId id="266" r:id="rId7"/>
    <p:sldId id="272" r:id="rId8"/>
    <p:sldId id="271" r:id="rId9"/>
    <p:sldId id="268" r:id="rId10"/>
    <p:sldId id="273" r:id="rId11"/>
    <p:sldId id="267" r:id="rId12"/>
    <p:sldId id="269" r:id="rId13"/>
    <p:sldId id="274" r:id="rId1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5F3074-67D1-4180-A2A2-D503F0FB646E}" v="470" dt="2024-02-19T15:00:59.812"/>
    <p1510:client id="{B284DB2F-E22C-43E0-B5FD-2928993BE666}" v="1758" dt="2024-02-19T14:57:57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500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FB63C2-BD2C-44B8-BB4A-D565F10432F0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E832D-6584-4ABD-8A0D-05A6569EE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7409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Abbiamo provato a realizzare ibridi con vari tipi di modelli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E832D-6584-4ABD-8A0D-05A6569EE5ED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9987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84445-66CD-89A1-7CC9-F0CD18DEB2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5FDA5CF-603A-6AB9-38B0-C9805687D3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F560B7A-CC87-7A51-58D8-38918EE372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Abbiamo provato a realizzare ibridi con vari tipi di modelli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4D6F12F-5441-24E5-1006-D1062C4BDD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E832D-6584-4ABD-8A0D-05A6569EE5ED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3193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 err="1"/>
              <a:t>Polimi</a:t>
            </a:r>
            <a:r>
              <a:rPr lang="it-IT" dirty="0"/>
              <a:t> </a:t>
            </a:r>
            <a:r>
              <a:rPr lang="it-IT" dirty="0" err="1"/>
              <a:t>RecSys</a:t>
            </a:r>
            <a:r>
              <a:rPr lang="it-IT" dirty="0"/>
              <a:t> challenge 2023/2024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>
                <a:solidFill>
                  <a:schemeClr val="bg1"/>
                </a:solidFill>
              </a:rPr>
              <a:t>Federico Ciliberto - 10938539</a:t>
            </a:r>
          </a:p>
          <a:p>
            <a:r>
              <a:rPr lang="it-IT">
                <a:solidFill>
                  <a:schemeClr val="bg1"/>
                </a:solidFill>
              </a:rPr>
              <a:t>Francesco Zanella - 10835648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18B9E-1895-313D-55B6-17E777EAD5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F89DD7-8AD1-6664-009A-BE2A66CF5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XGB </a:t>
            </a:r>
            <a:r>
              <a:rPr lang="it-IT" sz="3200" dirty="0" err="1"/>
              <a:t>architecture</a:t>
            </a:r>
            <a:endParaRPr lang="it-IT" sz="3200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71FD3784-7313-458F-56AE-9424EA35C499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Content Placeholder 9" descr="A diagram of a process&#10;&#10;Description automatically generated">
            <a:extLst>
              <a:ext uri="{FF2B5EF4-FFF2-40B4-BE49-F238E27FC236}">
                <a16:creationId xmlns:a16="http://schemas.microsoft.com/office/drawing/2014/main" id="{18D416BB-CD49-1CBD-5BD3-C552D8367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6187" y="1277572"/>
            <a:ext cx="7979418" cy="4840595"/>
          </a:xfrm>
        </p:spPr>
      </p:pic>
    </p:spTree>
    <p:extLst>
      <p:ext uri="{BB962C8B-B14F-4D97-AF65-F5344CB8AC3E}">
        <p14:creationId xmlns:p14="http://schemas.microsoft.com/office/powerpoint/2010/main" val="3310483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/>
              <a:t>Candidate generator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7179" y="1427201"/>
            <a:ext cx="8323726" cy="452596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endParaRPr lang="it-IT" dirty="0"/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immediatly</a:t>
            </a:r>
            <a:r>
              <a:rPr lang="it-IT" dirty="0"/>
              <a:t> </a:t>
            </a:r>
            <a:r>
              <a:rPr lang="it-IT" dirty="0" err="1"/>
              <a:t>noticed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a </a:t>
            </a:r>
            <a:r>
              <a:rPr lang="it-IT" dirty="0" err="1"/>
              <a:t>better</a:t>
            </a:r>
            <a:r>
              <a:rPr lang="it-IT" dirty="0"/>
              <a:t> candidate generator, </a:t>
            </a:r>
            <a:r>
              <a:rPr lang="it-IT" dirty="0" err="1"/>
              <a:t>reflected</a:t>
            </a:r>
            <a:r>
              <a:rPr lang="it-IT" dirty="0"/>
              <a:t> in a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final</a:t>
            </a:r>
            <a:r>
              <a:rPr lang="it-IT" dirty="0"/>
              <a:t> MAP in </a:t>
            </a:r>
            <a:r>
              <a:rPr lang="it-IT" dirty="0" err="1"/>
              <a:t>XGBoost</a:t>
            </a:r>
            <a:r>
              <a:rPr lang="it-IT" dirty="0"/>
              <a:t>.</a:t>
            </a:r>
          </a:p>
          <a:p>
            <a:r>
              <a:rPr lang="it-IT" dirty="0" err="1"/>
              <a:t>Thus</a:t>
            </a:r>
            <a:r>
              <a:rPr lang="it-IT" dirty="0"/>
              <a:t>, for the </a:t>
            </a:r>
            <a:r>
              <a:rPr lang="it-IT" dirty="0" err="1"/>
              <a:t>candidates</a:t>
            </a:r>
            <a:r>
              <a:rPr lang="it-IT" dirty="0"/>
              <a:t> generation, </a:t>
            </a:r>
            <a:r>
              <a:rPr lang="it-IT" dirty="0" err="1"/>
              <a:t>we</a:t>
            </a:r>
            <a:r>
              <a:rPr lang="it-IT" dirty="0"/>
              <a:t> </a:t>
            </a:r>
            <a:r>
              <a:rPr lang="it-IT" dirty="0" err="1"/>
              <a:t>tried</a:t>
            </a:r>
            <a:r>
              <a:rPr lang="it-IT" dirty="0"/>
              <a:t> to </a:t>
            </a:r>
            <a:r>
              <a:rPr lang="it-IT" dirty="0" err="1"/>
              <a:t>develop</a:t>
            </a:r>
            <a:r>
              <a:rPr lang="it-IT" dirty="0"/>
              <a:t> a </a:t>
            </a:r>
            <a:r>
              <a:rPr lang="it-IT" dirty="0" err="1"/>
              <a:t>specific</a:t>
            </a:r>
            <a:r>
              <a:rPr lang="it-IT" dirty="0"/>
              <a:t> model with </a:t>
            </a:r>
            <a:r>
              <a:rPr lang="it-IT" dirty="0" err="1"/>
              <a:t>optimized</a:t>
            </a:r>
            <a:r>
              <a:rPr lang="it-IT" dirty="0"/>
              <a:t> recall.</a:t>
            </a:r>
          </a:p>
          <a:p>
            <a:r>
              <a:rPr lang="it-IT" dirty="0" err="1"/>
              <a:t>Approaches</a:t>
            </a:r>
            <a:r>
              <a:rPr lang="it-IT" dirty="0"/>
              <a:t> </a:t>
            </a:r>
            <a:r>
              <a:rPr lang="it-IT" dirty="0" err="1"/>
              <a:t>tried</a:t>
            </a:r>
            <a:r>
              <a:rPr lang="it-IT" dirty="0"/>
              <a:t>:</a:t>
            </a:r>
          </a:p>
          <a:p>
            <a:pPr marL="342900" indent="-342900">
              <a:buFont typeface="Calibri" charset="2"/>
              <a:buChar char="-"/>
            </a:pPr>
            <a:r>
              <a:rPr lang="it-IT" dirty="0"/>
              <a:t>Single models</a:t>
            </a:r>
          </a:p>
          <a:p>
            <a:pPr marL="342900" indent="-342900">
              <a:buFont typeface="Calibri" charset="2"/>
              <a:buChar char="-"/>
            </a:pP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matrices</a:t>
            </a:r>
            <a:r>
              <a:rPr lang="it-IT" dirty="0"/>
              <a:t> </a:t>
            </a:r>
            <a:r>
              <a:rPr lang="it-IT" dirty="0" err="1"/>
              <a:t>hybridization</a:t>
            </a:r>
            <a:endParaRPr lang="it-IT" dirty="0"/>
          </a:p>
          <a:p>
            <a:pPr marL="342900" indent="-342900">
              <a:buFont typeface="Calibri" charset="2"/>
              <a:buChar char="-"/>
            </a:pPr>
            <a:r>
              <a:rPr lang="it-IT" dirty="0" err="1"/>
              <a:t>Voting</a:t>
            </a:r>
            <a:r>
              <a:rPr lang="it-IT" dirty="0"/>
              <a:t> systems</a:t>
            </a:r>
          </a:p>
          <a:p>
            <a:pPr marL="342900" indent="-342900">
              <a:buFont typeface="Calibri" charset="2"/>
              <a:buChar char="-"/>
            </a:pPr>
            <a:endParaRPr lang="it-IT" dirty="0"/>
          </a:p>
          <a:p>
            <a:r>
              <a:rPr lang="it-IT" dirty="0"/>
              <a:t>The best model </a:t>
            </a:r>
            <a:r>
              <a:rPr lang="it-IT" dirty="0" err="1"/>
              <a:t>was</a:t>
            </a:r>
            <a:r>
              <a:rPr lang="it-IT" dirty="0"/>
              <a:t> an </a:t>
            </a:r>
            <a:r>
              <a:rPr lang="it-IT" dirty="0" err="1"/>
              <a:t>hybrid</a:t>
            </a:r>
            <a:r>
              <a:rPr lang="it-IT" dirty="0"/>
              <a:t> of </a:t>
            </a:r>
            <a:r>
              <a:rPr lang="it-IT" dirty="0" err="1"/>
              <a:t>SLIMen</a:t>
            </a:r>
            <a:r>
              <a:rPr lang="it-IT" dirty="0"/>
              <a:t>, </a:t>
            </a:r>
            <a:r>
              <a:rPr lang="it-IT" dirty="0" err="1"/>
              <a:t>ItemKNN</a:t>
            </a:r>
            <a:r>
              <a:rPr lang="it-IT" dirty="0"/>
              <a:t>, RP3beta,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optimized</a:t>
            </a:r>
            <a:r>
              <a:rPr lang="it-IT" dirty="0"/>
              <a:t> for recall.</a:t>
            </a:r>
          </a:p>
          <a:p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CC26820-2749-3ADC-9148-5620EB6404D7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9745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/>
              <a:t>XGB features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err="1"/>
              <a:t>We</a:t>
            </a:r>
            <a:r>
              <a:rPr lang="it-IT"/>
              <a:t> </a:t>
            </a:r>
            <a:r>
              <a:rPr lang="it-IT" err="1"/>
              <a:t>used</a:t>
            </a:r>
            <a:r>
              <a:rPr lang="it-IT"/>
              <a:t> </a:t>
            </a:r>
            <a:r>
              <a:rPr lang="it-IT" err="1"/>
              <a:t>as</a:t>
            </a:r>
            <a:r>
              <a:rPr lang="it-IT"/>
              <a:t> features:</a:t>
            </a:r>
          </a:p>
          <a:p>
            <a:pPr marL="342900" indent="-342900">
              <a:buFont typeface="Arial" charset="2"/>
              <a:buChar char="•"/>
            </a:pPr>
            <a:r>
              <a:rPr lang="it-IT"/>
              <a:t>Top </a:t>
            </a:r>
            <a:r>
              <a:rPr lang="it-IT" err="1"/>
              <a:t>Popular</a:t>
            </a:r>
          </a:p>
          <a:p>
            <a:pPr marL="342900" indent="-342900">
              <a:buFont typeface="Arial" charset="2"/>
              <a:buChar char="•"/>
            </a:pPr>
            <a:r>
              <a:rPr lang="it-IT"/>
              <a:t>RP3beta </a:t>
            </a:r>
          </a:p>
          <a:p>
            <a:pPr marL="342900" indent="-342900">
              <a:buFont typeface="Arial" charset="2"/>
              <a:buChar char="•"/>
            </a:pPr>
            <a:r>
              <a:rPr lang="it-IT" err="1"/>
              <a:t>SLIMen</a:t>
            </a:r>
          </a:p>
          <a:p>
            <a:pPr marL="342900" indent="-342900">
              <a:buFont typeface="Arial" charset="2"/>
              <a:buChar char="•"/>
            </a:pPr>
            <a:r>
              <a:rPr lang="it-IT" err="1"/>
              <a:t>SLIMbpr</a:t>
            </a:r>
          </a:p>
          <a:p>
            <a:pPr marL="342900" indent="-342900">
              <a:buFont typeface="Arial" charset="2"/>
              <a:buChar char="•"/>
            </a:pPr>
            <a:r>
              <a:rPr lang="it-IT" err="1"/>
              <a:t>ItemKNN</a:t>
            </a:r>
          </a:p>
          <a:p>
            <a:pPr marL="342900" indent="-342900">
              <a:buFont typeface="Arial" charset="2"/>
              <a:buChar char="•"/>
            </a:pPr>
            <a:r>
              <a:rPr lang="it-IT"/>
              <a:t>The best </a:t>
            </a:r>
            <a:r>
              <a:rPr lang="it-IT" err="1"/>
              <a:t>hybrid</a:t>
            </a:r>
            <a:r>
              <a:rPr lang="it-IT"/>
              <a:t> (</a:t>
            </a:r>
            <a:r>
              <a:rPr lang="it-IT" err="1"/>
              <a:t>SLIMen</a:t>
            </a:r>
            <a:r>
              <a:rPr lang="it-IT"/>
              <a:t> + </a:t>
            </a:r>
            <a:r>
              <a:rPr lang="it-IT" err="1"/>
              <a:t>ItemKNN</a:t>
            </a:r>
            <a:r>
              <a:rPr lang="it-IT"/>
              <a:t> + RP3b)</a:t>
            </a:r>
          </a:p>
          <a:p>
            <a:pPr marL="342900" indent="-342900">
              <a:buFont typeface="Arial" charset="2"/>
              <a:buChar char="•"/>
            </a:pPr>
            <a:r>
              <a:rPr lang="it-IT"/>
              <a:t>P3alpha</a:t>
            </a:r>
          </a:p>
          <a:p>
            <a:pPr marL="342900" indent="-342900">
              <a:buFont typeface="Arial" charset="2"/>
              <a:buChar char="•"/>
            </a:pPr>
            <a:r>
              <a:rPr lang="it-IT"/>
              <a:t>User </a:t>
            </a:r>
            <a:r>
              <a:rPr lang="it-IT" err="1"/>
              <a:t>profile</a:t>
            </a:r>
            <a:r>
              <a:rPr lang="it-IT"/>
              <a:t> </a:t>
            </a:r>
            <a:r>
              <a:rPr lang="it-IT" err="1"/>
              <a:t>length</a:t>
            </a:r>
          </a:p>
          <a:p>
            <a:pPr marL="342900" indent="-342900">
              <a:buFont typeface="Arial" charset="2"/>
              <a:buChar char="•"/>
            </a:pPr>
            <a:r>
              <a:rPr lang="it-IT"/>
              <a:t>Item </a:t>
            </a:r>
            <a:r>
              <a:rPr lang="it-IT" err="1"/>
              <a:t>popularity</a:t>
            </a:r>
          </a:p>
          <a:p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CC26820-2749-3ADC-9148-5620EB6404D7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0766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710F7-D224-818E-1A74-F053B494D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470BC1-1261-64B4-2CBE-78EE91043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 err="1"/>
              <a:t>Final</a:t>
            </a:r>
            <a:r>
              <a:rPr lang="it-IT" sz="3200" dirty="0"/>
              <a:t> </a:t>
            </a:r>
            <a:r>
              <a:rPr lang="it-IT" sz="3200" dirty="0" err="1"/>
              <a:t>results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F520E9-CC6C-3EBE-D171-F4E7723BA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it-IT" dirty="0"/>
          </a:p>
          <a:p>
            <a:endParaRPr lang="it-IT" dirty="0"/>
          </a:p>
          <a:p>
            <a:r>
              <a:rPr lang="it-IT" dirty="0"/>
              <a:t>The best XGB model </a:t>
            </a:r>
            <a:r>
              <a:rPr lang="it-IT" dirty="0" err="1"/>
              <a:t>achieved</a:t>
            </a:r>
            <a:r>
              <a:rPr lang="it-IT" dirty="0"/>
              <a:t>:</a:t>
            </a:r>
          </a:p>
          <a:p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0.14324 on public </a:t>
            </a:r>
            <a:r>
              <a:rPr lang="it-IT" dirty="0" err="1"/>
              <a:t>leaderboard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0.14249 on private </a:t>
            </a:r>
            <a:r>
              <a:rPr lang="it-IT" dirty="0" err="1"/>
              <a:t>leaderboard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CBDEDE36-E437-E2DB-ECD1-BE9E508C0ED6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0482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/>
              <a:t>Roadmap – step 1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Standalone models </a:t>
            </a:r>
            <a:r>
              <a:rPr lang="it-IT" dirty="0" err="1"/>
              <a:t>optimization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ItemKnn</a:t>
            </a:r>
            <a:r>
              <a:rPr lang="it-IT" dirty="0"/>
              <a:t> (MAP 0.119)</a:t>
            </a:r>
          </a:p>
          <a:p>
            <a:pPr lvl="1"/>
            <a:r>
              <a:rPr lang="it-IT" dirty="0" err="1"/>
              <a:t>SlimElasticNet</a:t>
            </a:r>
            <a:r>
              <a:rPr lang="it-IT" dirty="0"/>
              <a:t> (MAP 0.139) </a:t>
            </a:r>
          </a:p>
          <a:p>
            <a:pPr lvl="1"/>
            <a:r>
              <a:rPr lang="it-IT" dirty="0" err="1"/>
              <a:t>topPopular</a:t>
            </a:r>
            <a:r>
              <a:rPr lang="it-IT" dirty="0"/>
              <a:t> (MAP 0.025)</a:t>
            </a:r>
          </a:p>
          <a:p>
            <a:pPr lvl="1"/>
            <a:r>
              <a:rPr lang="it-IT" dirty="0" err="1"/>
              <a:t>PureSVD</a:t>
            </a:r>
            <a:r>
              <a:rPr lang="it-IT" dirty="0"/>
              <a:t> (MAP 0.052) </a:t>
            </a:r>
          </a:p>
          <a:p>
            <a:pPr lvl="1"/>
            <a:r>
              <a:rPr lang="it-IT" dirty="0"/>
              <a:t>Rp3Beta (MAP 0.129)</a:t>
            </a:r>
          </a:p>
          <a:p>
            <a:pPr lvl="1"/>
            <a:r>
              <a:rPr lang="it-IT" dirty="0" err="1"/>
              <a:t>EaseR</a:t>
            </a:r>
            <a:r>
              <a:rPr lang="it-IT" dirty="0"/>
              <a:t> (MAP 0.117)</a:t>
            </a:r>
          </a:p>
          <a:p>
            <a:pPr lvl="1"/>
            <a:r>
              <a:rPr lang="it-IT" dirty="0"/>
              <a:t>P3alpha (MAP 0.12)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CC26820-2749-3ADC-9148-5620EB6404D7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Immagine che contiene testo, schermata, diagramma, numero&#10;&#10;Descrizione generata automaticamente">
            <a:extLst>
              <a:ext uri="{FF2B5EF4-FFF2-40B4-BE49-F238E27FC236}">
                <a16:creationId xmlns:a16="http://schemas.microsoft.com/office/drawing/2014/main" id="{A87BA184-66CF-5874-5C74-D7D026EA8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38" y="1325563"/>
            <a:ext cx="8780926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E3ED02-CAA1-310A-8957-1A34B5276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9388A7-0742-A20D-CB63-62BA27A72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/>
          <a:lstStyle/>
          <a:p>
            <a:r>
              <a:rPr lang="it-IT" sz="3200" err="1"/>
              <a:t>Optimization</a:t>
            </a:r>
            <a:r>
              <a:rPr lang="it-IT" sz="3200"/>
              <a:t> </a:t>
            </a:r>
            <a:r>
              <a:rPr lang="it-IT" sz="3200" err="1"/>
              <a:t>approach</a:t>
            </a:r>
            <a:endParaRPr lang="it-IT" sz="320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E9759F-305F-CAEA-7FDB-87CB75006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295" y="1600200"/>
            <a:ext cx="8510631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it-IT"/>
          </a:p>
          <a:p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DA45766-61B9-54F4-7640-9FAA7B836B80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Immagine che contiene schermata, testo, diagramma, Policromia&#10;&#10;Descrizione generata automaticamente">
            <a:extLst>
              <a:ext uri="{FF2B5EF4-FFF2-40B4-BE49-F238E27FC236}">
                <a16:creationId xmlns:a16="http://schemas.microsoft.com/office/drawing/2014/main" id="{09F55731-56C2-983E-F876-5DCE16505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515" y="1446773"/>
            <a:ext cx="6335486" cy="442438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7103A1AB-6B68-5208-B86B-0711FC38E4D6}"/>
              </a:ext>
            </a:extLst>
          </p:cNvPr>
          <p:cNvSpPr txBox="1"/>
          <p:nvPr/>
        </p:nvSpPr>
        <p:spPr>
          <a:xfrm>
            <a:off x="555682" y="1929863"/>
            <a:ext cx="4023360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200" dirty="0" err="1">
                <a:latin typeface="Arial"/>
                <a:cs typeface="Calibri"/>
              </a:rPr>
              <a:t>Scatter</a:t>
            </a:r>
            <a:r>
              <a:rPr lang="it-IT" sz="2200" dirty="0">
                <a:latin typeface="Arial"/>
                <a:cs typeface="Calibri"/>
              </a:rPr>
              <a:t> plot of the </a:t>
            </a:r>
            <a:r>
              <a:rPr lang="it-IT" sz="2200" dirty="0" err="1">
                <a:latin typeface="Arial"/>
                <a:cs typeface="Calibri"/>
              </a:rPr>
              <a:t>results</a:t>
            </a:r>
            <a:r>
              <a:rPr lang="it-IT" sz="2200" dirty="0">
                <a:latin typeface="Arial"/>
                <a:cs typeface="Calibri"/>
              </a:rPr>
              <a:t> to </a:t>
            </a:r>
            <a:r>
              <a:rPr lang="it-IT" sz="2200" dirty="0" err="1">
                <a:latin typeface="Arial"/>
                <a:cs typeface="Calibri"/>
              </a:rPr>
              <a:t>find</a:t>
            </a:r>
            <a:r>
              <a:rPr lang="it-IT" sz="2200" dirty="0">
                <a:latin typeface="Arial"/>
                <a:cs typeface="Calibri"/>
              </a:rPr>
              <a:t> the </a:t>
            </a:r>
            <a:r>
              <a:rPr lang="it-IT" sz="2200" dirty="0" err="1">
                <a:latin typeface="Arial"/>
                <a:cs typeface="Calibri"/>
              </a:rPr>
              <a:t>most</a:t>
            </a:r>
            <a:r>
              <a:rPr lang="it-IT" sz="2200" dirty="0">
                <a:latin typeface="Arial"/>
                <a:cs typeface="Calibri"/>
              </a:rPr>
              <a:t> </a:t>
            </a:r>
            <a:r>
              <a:rPr lang="it-IT" sz="2200" dirty="0" err="1">
                <a:latin typeface="Arial"/>
                <a:cs typeface="Calibri"/>
              </a:rPr>
              <a:t>promising</a:t>
            </a:r>
            <a:r>
              <a:rPr lang="it-IT" sz="2200" dirty="0">
                <a:latin typeface="Arial"/>
                <a:cs typeface="Calibri"/>
              </a:rPr>
              <a:t> </a:t>
            </a:r>
            <a:r>
              <a:rPr lang="it-IT" sz="2200" dirty="0" err="1">
                <a:latin typeface="Arial"/>
                <a:cs typeface="Calibri"/>
              </a:rPr>
              <a:t>hyperparameters</a:t>
            </a:r>
            <a:r>
              <a:rPr lang="it-IT" sz="2200" dirty="0">
                <a:latin typeface="Arial"/>
                <a:cs typeface="Calibri"/>
              </a:rPr>
              <a:t> </a:t>
            </a:r>
            <a:r>
              <a:rPr lang="it-IT" sz="2200" dirty="0" err="1">
                <a:latin typeface="Arial"/>
                <a:cs typeface="Calibri"/>
              </a:rPr>
              <a:t>region</a:t>
            </a:r>
            <a:r>
              <a:rPr lang="it-IT" sz="2200" dirty="0">
                <a:latin typeface="Arial"/>
                <a:cs typeface="Calibri"/>
              </a:rPr>
              <a:t> (for models with 3 </a:t>
            </a:r>
            <a:r>
              <a:rPr lang="it-IT" sz="2200" dirty="0" err="1">
                <a:latin typeface="Arial"/>
                <a:cs typeface="Calibri"/>
              </a:rPr>
              <a:t>hyperparameters</a:t>
            </a:r>
            <a:r>
              <a:rPr lang="it-IT" sz="2200" dirty="0">
                <a:latin typeface="Arial"/>
                <a:cs typeface="Calibri"/>
              </a:rPr>
              <a:t> </a:t>
            </a:r>
            <a:r>
              <a:rPr lang="it-IT" sz="2200" dirty="0" err="1">
                <a:latin typeface="Arial"/>
                <a:cs typeface="Calibri"/>
              </a:rPr>
              <a:t>only</a:t>
            </a:r>
            <a:r>
              <a:rPr lang="it-IT" sz="2200" dirty="0">
                <a:latin typeface="Arial"/>
                <a:cs typeface="Calibri"/>
              </a:rPr>
              <a:t>!)</a:t>
            </a:r>
          </a:p>
          <a:p>
            <a:endParaRPr lang="it-IT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04776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B5A4C-8B7D-E0D7-6FBD-674788962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DAC561-EA87-B235-4B7D-5630B0C36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/>
          <a:lstStyle/>
          <a:p>
            <a:r>
              <a:rPr lang="it-IT" sz="3200" err="1"/>
              <a:t>Optimization</a:t>
            </a:r>
            <a:r>
              <a:rPr lang="it-IT" sz="3200"/>
              <a:t> </a:t>
            </a:r>
            <a:r>
              <a:rPr lang="it-IT" sz="3200" err="1"/>
              <a:t>approach</a:t>
            </a:r>
            <a:endParaRPr lang="it-IT" sz="320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3FD1E4-3086-68CA-CF7D-CE3A8B63D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 numCol="2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Identification of the most relevant features for hyperparameters tuning.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Focus of optimization efforts on features identified as crucial to improving performance.</a:t>
            </a:r>
          </a:p>
          <a:p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E0FDFEAD-EE04-5B6E-ABBC-4F042ABC71CA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 descr="Immagine che contiene testo, schermata, Rettangolo, diagramma&#10;&#10;Descrizione generata automaticamente">
            <a:extLst>
              <a:ext uri="{FF2B5EF4-FFF2-40B4-BE49-F238E27FC236}">
                <a16:creationId xmlns:a16="http://schemas.microsoft.com/office/drawing/2014/main" id="{D1D22D26-5B05-31FF-CA79-C187D4CB5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504575"/>
            <a:ext cx="4572001" cy="400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93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/>
              <a:t>Roadmap – step 1 : </a:t>
            </a:r>
            <a:r>
              <a:rPr lang="it-IT" sz="3200" err="1"/>
              <a:t>what</a:t>
            </a:r>
            <a:r>
              <a:rPr lang="it-IT" sz="3200"/>
              <a:t> </a:t>
            </a:r>
            <a:r>
              <a:rPr lang="it-IT" sz="3200" err="1"/>
              <a:t>didn't</a:t>
            </a:r>
            <a:r>
              <a:rPr lang="it-IT" sz="3200"/>
              <a:t> work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attempts</a:t>
            </a:r>
            <a:r>
              <a:rPr lang="it-IT" dirty="0"/>
              <a:t> and trials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didn't</a:t>
            </a:r>
            <a:r>
              <a:rPr lang="it-IT" dirty="0"/>
              <a:t> work out:</a:t>
            </a:r>
          </a:p>
          <a:p>
            <a:endParaRPr lang="it-IT" dirty="0"/>
          </a:p>
          <a:p>
            <a:endParaRPr lang="it-IT" dirty="0"/>
          </a:p>
          <a:p>
            <a:pPr marL="342900" indent="-342900">
              <a:buFont typeface="Arial" charset="2"/>
              <a:buChar char="•"/>
            </a:pPr>
            <a:r>
              <a:rPr lang="it-IT" dirty="0"/>
              <a:t>Some data </a:t>
            </a:r>
            <a:r>
              <a:rPr lang="it-IT" dirty="0" err="1"/>
              <a:t>preprocessing</a:t>
            </a:r>
            <a:r>
              <a:rPr lang="it-IT" dirty="0"/>
              <a:t> techniques (log </a:t>
            </a:r>
            <a:r>
              <a:rPr lang="it-IT" dirty="0" err="1"/>
              <a:t>heuristics</a:t>
            </a:r>
            <a:r>
              <a:rPr lang="it-IT" dirty="0"/>
              <a:t>)</a:t>
            </a:r>
          </a:p>
          <a:p>
            <a:pPr marL="342900" indent="-342900">
              <a:buFont typeface="Arial" charset="2"/>
              <a:buChar char="•"/>
            </a:pPr>
            <a:r>
              <a:rPr lang="it-IT" dirty="0" err="1"/>
              <a:t>Outliers</a:t>
            </a:r>
            <a:r>
              <a:rPr lang="it-IT" dirty="0"/>
              <a:t> </a:t>
            </a:r>
            <a:r>
              <a:rPr lang="it-IT" dirty="0" err="1"/>
              <a:t>removal</a:t>
            </a:r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CC26820-2749-3ADC-9148-5620EB6404D7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5239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/>
              <a:t>Roadmap – step 2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27804" y="1542691"/>
            <a:ext cx="8640027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/>
              <a:t>2.  </a:t>
            </a:r>
            <a:r>
              <a:rPr lang="it-IT" dirty="0" err="1">
                <a:solidFill>
                  <a:srgbClr val="000000"/>
                </a:solidFill>
              </a:rPr>
              <a:t>Hybridization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it-IT" dirty="0" err="1">
                <a:solidFill>
                  <a:srgbClr val="000000"/>
                </a:solidFill>
              </a:rPr>
              <a:t>SLIM_en</a:t>
            </a:r>
            <a:r>
              <a:rPr lang="it-IT" dirty="0">
                <a:solidFill>
                  <a:srgbClr val="000000"/>
                </a:solidFill>
              </a:rPr>
              <a:t> + RP3beta + </a:t>
            </a:r>
            <a:r>
              <a:rPr lang="it-IT" dirty="0" err="1">
                <a:solidFill>
                  <a:srgbClr val="000000"/>
                </a:solidFill>
              </a:rPr>
              <a:t>ItemKNN</a:t>
            </a:r>
            <a:endParaRPr lang="it-IT" dirty="0">
              <a:solidFill>
                <a:srgbClr val="000000"/>
              </a:solidFill>
            </a:endParaRPr>
          </a:p>
          <a:p>
            <a:endParaRPr lang="it-IT" dirty="0"/>
          </a:p>
          <a:p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approaches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tried</a:t>
            </a:r>
            <a:r>
              <a:rPr lang="it-IT" dirty="0"/>
              <a:t> to </a:t>
            </a:r>
            <a:r>
              <a:rPr lang="it-IT" dirty="0" err="1"/>
              <a:t>find</a:t>
            </a:r>
            <a:r>
              <a:rPr lang="it-IT" dirty="0"/>
              <a:t> the best weights (</a:t>
            </a:r>
            <a:r>
              <a:rPr lang="it-IT" dirty="0" err="1"/>
              <a:t>grid</a:t>
            </a:r>
            <a:r>
              <a:rPr lang="it-IT" dirty="0"/>
              <a:t> </a:t>
            </a:r>
            <a:r>
              <a:rPr lang="it-IT" dirty="0" err="1"/>
              <a:t>search</a:t>
            </a:r>
            <a:r>
              <a:rPr lang="it-IT" dirty="0"/>
              <a:t>, </a:t>
            </a:r>
            <a:r>
              <a:rPr lang="it-IT" dirty="0" err="1"/>
              <a:t>optuna</a:t>
            </a:r>
            <a:r>
              <a:rPr lang="it-IT" dirty="0"/>
              <a:t>).</a:t>
            </a:r>
          </a:p>
          <a:p>
            <a:r>
              <a:rPr lang="it-IT" dirty="0"/>
              <a:t>The best </a:t>
            </a:r>
            <a:r>
              <a:rPr lang="it-IT" dirty="0" err="1"/>
              <a:t>combination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:</a:t>
            </a:r>
          </a:p>
          <a:p>
            <a:pPr marL="342900" indent="-342900">
              <a:buFont typeface="Calibri" charset="2"/>
              <a:buChar char="-"/>
            </a:pPr>
            <a:r>
              <a:rPr lang="it-IT" dirty="0"/>
              <a:t>0.6 SLIM</a:t>
            </a:r>
          </a:p>
          <a:p>
            <a:pPr marL="342900" indent="-342900">
              <a:buFont typeface="Calibri" charset="2"/>
              <a:buChar char="-"/>
            </a:pPr>
            <a:r>
              <a:rPr lang="it-IT" dirty="0"/>
              <a:t>0.2 RP3beta</a:t>
            </a:r>
          </a:p>
          <a:p>
            <a:pPr marL="342900" indent="-342900">
              <a:buFont typeface="Calibri" charset="2"/>
              <a:buChar char="-"/>
            </a:pPr>
            <a:r>
              <a:rPr lang="it-IT" dirty="0"/>
              <a:t>0.2 </a:t>
            </a:r>
            <a:r>
              <a:rPr lang="it-IT" dirty="0" err="1"/>
              <a:t>ItemKNN</a:t>
            </a:r>
            <a:endParaRPr lang="it-IT" dirty="0"/>
          </a:p>
          <a:p>
            <a:pPr marL="342900" indent="-342900">
              <a:buFont typeface="Calibri" charset="2"/>
              <a:buChar char="-"/>
            </a:pPr>
            <a:endParaRPr lang="it-IT" dirty="0"/>
          </a:p>
          <a:p>
            <a:r>
              <a:rPr lang="it-IT" dirty="0"/>
              <a:t>The MAP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0.1415.</a:t>
            </a:r>
          </a:p>
          <a:p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CC26820-2749-3ADC-9148-5620EB6404D7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2204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C8892-0138-BCD0-97D8-3B9C2F2BB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EEC7A2-D96D-AACA-D379-54955CE14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Roadmap – step 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D14EB2E-096A-9C9B-4DFC-ECE3CB5E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804" y="1542691"/>
            <a:ext cx="8640027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 err="1"/>
              <a:t>Hybrid</a:t>
            </a:r>
            <a:r>
              <a:rPr lang="it-IT" dirty="0"/>
              <a:t> </a:t>
            </a:r>
            <a:r>
              <a:rPr lang="it-IT" dirty="0" err="1"/>
              <a:t>scheme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1A57BE0B-4DB5-0D32-709F-0E19194F5537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Picture 11" descr="A diagram of a network&#10;&#10;Description automatically generated">
            <a:extLst>
              <a:ext uri="{FF2B5EF4-FFF2-40B4-BE49-F238E27FC236}">
                <a16:creationId xmlns:a16="http://schemas.microsoft.com/office/drawing/2014/main" id="{D30D54EB-BCDF-5971-C158-632C6CA57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912" y="2352088"/>
            <a:ext cx="7523809" cy="26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70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/>
              <a:t>Roadmap – step 2: </a:t>
            </a:r>
            <a:r>
              <a:rPr lang="it-IT" sz="3200" err="1"/>
              <a:t>what</a:t>
            </a:r>
            <a:r>
              <a:rPr lang="it-IT" sz="3200"/>
              <a:t> </a:t>
            </a:r>
            <a:r>
              <a:rPr lang="it-IT" sz="3200" err="1"/>
              <a:t>didn't</a:t>
            </a:r>
            <a:r>
              <a:rPr lang="it-IT" sz="3200"/>
              <a:t> work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err="1"/>
              <a:t>Other</a:t>
            </a:r>
            <a:r>
              <a:rPr lang="it-IT"/>
              <a:t> </a:t>
            </a:r>
            <a:r>
              <a:rPr lang="it-IT" err="1"/>
              <a:t>attempts</a:t>
            </a:r>
            <a:r>
              <a:rPr lang="it-IT"/>
              <a:t> and trials </a:t>
            </a:r>
            <a:r>
              <a:rPr lang="it-IT" err="1"/>
              <a:t>that</a:t>
            </a:r>
            <a:r>
              <a:rPr lang="it-IT"/>
              <a:t> </a:t>
            </a:r>
            <a:r>
              <a:rPr lang="it-IT" err="1"/>
              <a:t>didn't</a:t>
            </a:r>
            <a:r>
              <a:rPr lang="it-IT"/>
              <a:t> work out:</a:t>
            </a:r>
          </a:p>
          <a:p>
            <a:endParaRPr lang="it-IT"/>
          </a:p>
          <a:p>
            <a:endParaRPr lang="it-IT"/>
          </a:p>
          <a:p>
            <a:pPr marL="342900" indent="-342900">
              <a:buFont typeface="Calibri" charset="2"/>
              <a:buChar char="-"/>
            </a:pPr>
            <a:r>
              <a:rPr lang="it-IT" err="1"/>
              <a:t>Hybridization</a:t>
            </a:r>
            <a:r>
              <a:rPr lang="it-IT"/>
              <a:t> </a:t>
            </a:r>
            <a:r>
              <a:rPr lang="it-IT" err="1"/>
              <a:t>summing</a:t>
            </a:r>
            <a:r>
              <a:rPr lang="it-IT"/>
              <a:t> ratings</a:t>
            </a:r>
          </a:p>
          <a:p>
            <a:pPr marL="342900" indent="-342900">
              <a:buFont typeface="Calibri" charset="2"/>
              <a:buChar char="-"/>
            </a:pPr>
            <a:r>
              <a:rPr lang="it-IT" err="1"/>
              <a:t>Hybridization</a:t>
            </a:r>
            <a:r>
              <a:rPr lang="it-IT"/>
              <a:t> of multiple </a:t>
            </a:r>
            <a:r>
              <a:rPr lang="it-IT" err="1"/>
              <a:t>hybrids</a:t>
            </a:r>
          </a:p>
          <a:p>
            <a:pPr marL="342900" indent="-342900">
              <a:buFont typeface="Calibri" charset="2"/>
              <a:buChar char="-"/>
            </a:pPr>
            <a:r>
              <a:rPr lang="it-IT"/>
              <a:t>User-</a:t>
            </a:r>
            <a:r>
              <a:rPr lang="it-IT" err="1"/>
              <a:t>wise</a:t>
            </a:r>
            <a:r>
              <a:rPr lang="it-IT"/>
              <a:t> </a:t>
            </a:r>
            <a:r>
              <a:rPr lang="it-IT" err="1"/>
              <a:t>hybrids</a:t>
            </a:r>
          </a:p>
          <a:p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CC26820-2749-3ADC-9148-5620EB6404D7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2075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/>
              <a:t>Roadmap – step 3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/>
              <a:t>3.  </a:t>
            </a:r>
            <a:r>
              <a:rPr lang="it-IT" dirty="0" err="1"/>
              <a:t>Boosting</a:t>
            </a:r>
            <a:endParaRPr lang="it-IT" dirty="0">
              <a:solidFill>
                <a:srgbClr val="000000"/>
              </a:solidFill>
            </a:endParaRPr>
          </a:p>
          <a:p>
            <a:endParaRPr lang="it-IT" dirty="0"/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XGB to </a:t>
            </a:r>
            <a:r>
              <a:rPr lang="it-IT" dirty="0" err="1"/>
              <a:t>further</a:t>
            </a:r>
            <a:r>
              <a:rPr lang="it-IT" dirty="0"/>
              <a:t> </a:t>
            </a:r>
            <a:r>
              <a:rPr lang="it-IT" dirty="0" err="1"/>
              <a:t>improve</a:t>
            </a:r>
            <a:r>
              <a:rPr lang="it-IT" dirty="0"/>
              <a:t> the performances of </a:t>
            </a:r>
            <a:r>
              <a:rPr lang="it-IT" dirty="0" err="1"/>
              <a:t>our</a:t>
            </a:r>
            <a:r>
              <a:rPr lang="it-IT" dirty="0"/>
              <a:t> model.</a:t>
            </a:r>
          </a:p>
          <a:p>
            <a:endParaRPr lang="it-IT" dirty="0"/>
          </a:p>
          <a:p>
            <a:r>
              <a:rPr lang="it-IT" dirty="0"/>
              <a:t>A </a:t>
            </a:r>
            <a:r>
              <a:rPr lang="it-IT" dirty="0" err="1"/>
              <a:t>representation</a:t>
            </a:r>
            <a:r>
              <a:rPr lang="it-IT" dirty="0"/>
              <a:t> of the </a:t>
            </a:r>
            <a:r>
              <a:rPr lang="it-IT" dirty="0" err="1"/>
              <a:t>architecture</a:t>
            </a:r>
            <a:r>
              <a:rPr lang="it-IT" dirty="0"/>
              <a:t> can be </a:t>
            </a:r>
            <a:r>
              <a:rPr lang="it-IT" dirty="0" err="1"/>
              <a:t>found</a:t>
            </a:r>
            <a:r>
              <a:rPr lang="it-IT" dirty="0"/>
              <a:t> in the </a:t>
            </a:r>
            <a:r>
              <a:rPr lang="it-IT" dirty="0" err="1"/>
              <a:t>next</a:t>
            </a:r>
            <a:r>
              <a:rPr lang="it-IT" dirty="0"/>
              <a:t> slide.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CC26820-2749-3ADC-9148-5620EB6404D7}"/>
              </a:ext>
            </a:extLst>
          </p:cNvPr>
          <p:cNvSpPr/>
          <p:nvPr/>
        </p:nvSpPr>
        <p:spPr>
          <a:xfrm>
            <a:off x="206829" y="6400800"/>
            <a:ext cx="3254828" cy="3175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851327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84</TotalTime>
  <Words>385</Words>
  <Application>Microsoft Office PowerPoint</Application>
  <PresentationFormat>Presentazione su schermo (4:3)</PresentationFormat>
  <Paragraphs>83</Paragraphs>
  <Slides>13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Aptos</vt:lpstr>
      <vt:lpstr>Arial</vt:lpstr>
      <vt:lpstr>Calibri</vt:lpstr>
      <vt:lpstr>Wingdings</vt:lpstr>
      <vt:lpstr>POLI</vt:lpstr>
      <vt:lpstr>Titolo presentazione sottotitolo</vt:lpstr>
      <vt:lpstr>Roadmap – step 1</vt:lpstr>
      <vt:lpstr>Optimization approach</vt:lpstr>
      <vt:lpstr>Optimization approach</vt:lpstr>
      <vt:lpstr>Roadmap – step 1 : what didn't work</vt:lpstr>
      <vt:lpstr>Roadmap – step 2</vt:lpstr>
      <vt:lpstr>Roadmap – step 2</vt:lpstr>
      <vt:lpstr>Roadmap – step 2: what didn't work</vt:lpstr>
      <vt:lpstr>Roadmap – step 3</vt:lpstr>
      <vt:lpstr>XGB architecture</vt:lpstr>
      <vt:lpstr>Candidate generator</vt:lpstr>
      <vt:lpstr>XGB features</vt:lpstr>
      <vt:lpstr>Final results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francesco zanella</cp:lastModifiedBy>
  <cp:revision>3</cp:revision>
  <dcterms:created xsi:type="dcterms:W3CDTF">2015-05-26T12:27:57Z</dcterms:created>
  <dcterms:modified xsi:type="dcterms:W3CDTF">2024-02-21T17:02:47Z</dcterms:modified>
</cp:coreProperties>
</file>